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5" r:id="rId4"/>
    <p:sldId id="276" r:id="rId5"/>
    <p:sldId id="277" r:id="rId6"/>
    <p:sldId id="278" r:id="rId7"/>
    <p:sldId id="279" r:id="rId8"/>
    <p:sldId id="280" r:id="rId9"/>
    <p:sldId id="281"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itchFamily="2"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743A"/>
    <a:srgbClr val="8CC636"/>
    <a:srgbClr val="E94E13"/>
    <a:srgbClr val="F1884C"/>
    <a:srgbClr val="FD8916"/>
    <a:srgbClr val="FEEA8A"/>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snapToGrid="0" showGuides="1">
      <p:cViewPr>
        <p:scale>
          <a:sx n="112" d="100"/>
          <a:sy n="112" d="100"/>
        </p:scale>
        <p:origin x="498" y="15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30/09/2020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30/09/2020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early-years-festivals-and-cultural-celebrations/early-years-harvest/early-years-harvest-powerpoints"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early-years-festivals-and-cultural-celebrations/early-years-harvest/early-years-harvest-powerpoints"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61315" y="5946375"/>
            <a:ext cx="1306011" cy="74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95499" y="5870049"/>
            <a:ext cx="1186370" cy="915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55651" y="3219776"/>
            <a:ext cx="5850248" cy="1773647"/>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In Britain, harvest festivals are often </a:t>
            </a:r>
            <a:br>
              <a:rPr lang="en-GB" dirty="0"/>
            </a:br>
            <a:r>
              <a:rPr lang="en-GB" dirty="0"/>
              <a:t>celebrated in churches by bringing baskets </a:t>
            </a:r>
            <a:br>
              <a:rPr lang="en-GB" dirty="0"/>
            </a:br>
            <a:r>
              <a:rPr lang="en-GB" dirty="0"/>
              <a:t>of food to give thanks to God. People enjoy </a:t>
            </a:r>
            <a:br>
              <a:rPr lang="en-GB" dirty="0"/>
            </a:br>
            <a:r>
              <a:rPr lang="en-GB" dirty="0"/>
              <a:t>singing, praying, listening to stories and </a:t>
            </a:r>
            <a:br>
              <a:rPr lang="en-GB" dirty="0"/>
            </a:br>
            <a:r>
              <a:rPr lang="en-GB" dirty="0"/>
              <a:t>decorating the church.</a:t>
            </a:r>
          </a:p>
        </p:txBody>
      </p:sp>
      <p:sp>
        <p:nvSpPr>
          <p:cNvPr id="21" name="Title 20"/>
          <p:cNvSpPr>
            <a:spLocks noGrp="1"/>
          </p:cNvSpPr>
          <p:nvPr>
            <p:ph type="title"/>
          </p:nvPr>
        </p:nvSpPr>
        <p:spPr/>
        <p:txBody>
          <a:bodyPr/>
          <a:lstStyle/>
          <a:p>
            <a:r>
              <a:rPr lang="en-GB" sz="3600" dirty="0">
                <a:latin typeface="+mn-lt"/>
              </a:rPr>
              <a:t>What is Harvest Festival?</a:t>
            </a:r>
          </a:p>
        </p:txBody>
      </p:sp>
      <p:sp>
        <p:nvSpPr>
          <p:cNvPr id="5" name="Rectangle 4"/>
          <p:cNvSpPr/>
          <p:nvPr/>
        </p:nvSpPr>
        <p:spPr>
          <a:xfrm>
            <a:off x="755650" y="1513946"/>
            <a:ext cx="7632700" cy="1107996"/>
          </a:xfrm>
          <a:prstGeom prst="rect">
            <a:avLst/>
          </a:prstGeom>
        </p:spPr>
        <p:txBody>
          <a:bodyPr wrap="square" lIns="0" tIns="0" rIns="0" bIns="0">
            <a:spAutoFit/>
          </a:bodyPr>
          <a:lstStyle/>
          <a:p>
            <a:pPr eaLnBrk="1" hangingPunct="1">
              <a:lnSpc>
                <a:spcPct val="100000"/>
              </a:lnSpc>
              <a:spcBef>
                <a:spcPct val="0"/>
              </a:spcBef>
              <a:buFontTx/>
              <a:buNone/>
            </a:pPr>
            <a:r>
              <a:rPr lang="en-GB" altLang="en-US" dirty="0">
                <a:solidFill>
                  <a:schemeClr val="tx1"/>
                </a:solidFill>
              </a:rPr>
              <a:t>A harvest festival is a celebration of the food that is grown on the land.</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Celebrations giving thanks for our food, happen in many countries </a:t>
            </a:r>
            <a:br>
              <a:rPr lang="en-GB" altLang="en-US" dirty="0">
                <a:solidFill>
                  <a:schemeClr val="tx1"/>
                </a:solidFill>
              </a:rPr>
            </a:br>
            <a:r>
              <a:rPr lang="en-GB" altLang="en-US" dirty="0">
                <a:solidFill>
                  <a:schemeClr val="tx1"/>
                </a:solidFill>
              </a:rPr>
              <a:t>around the world. </a:t>
            </a:r>
          </a:p>
        </p:txBody>
      </p:sp>
      <p:pic>
        <p:nvPicPr>
          <p:cNvPr id="4" name="Picture 3">
            <a:extLst>
              <a:ext uri="{FF2B5EF4-FFF2-40B4-BE49-F238E27FC236}">
                <a16:creationId xmlns:a16="http://schemas.microsoft.com/office/drawing/2014/main" id="{E91ACEC7-2F56-4D68-9462-E14965ED3C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119" y="2621942"/>
            <a:ext cx="3283720" cy="2391144"/>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3229762" y="2981047"/>
            <a:ext cx="5158588" cy="1467180"/>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2"/>
            <a:r>
              <a:rPr lang="en-GB" dirty="0"/>
              <a:t>Now, we bring food in from all around the world. Fruits and vegetables are available for us to buy at all times of the year. </a:t>
            </a:r>
          </a:p>
        </p:txBody>
      </p:sp>
      <p:sp>
        <p:nvSpPr>
          <p:cNvPr id="21" name="Title 20"/>
          <p:cNvSpPr>
            <a:spLocks noGrp="1"/>
          </p:cNvSpPr>
          <p:nvPr>
            <p:ph type="title"/>
          </p:nvPr>
        </p:nvSpPr>
        <p:spPr/>
        <p:txBody>
          <a:bodyPr/>
          <a:lstStyle/>
          <a:p>
            <a:r>
              <a:rPr lang="en-GB" sz="3600" dirty="0">
                <a:latin typeface="+mn-lt"/>
              </a:rPr>
              <a:t>Harvest in the Past</a:t>
            </a:r>
          </a:p>
        </p:txBody>
      </p:sp>
      <p:sp>
        <p:nvSpPr>
          <p:cNvPr id="5" name="Rectangle 4"/>
          <p:cNvSpPr/>
          <p:nvPr/>
        </p:nvSpPr>
        <p:spPr>
          <a:xfrm>
            <a:off x="755650" y="1513946"/>
            <a:ext cx="7632700" cy="830997"/>
          </a:xfrm>
          <a:prstGeom prst="rect">
            <a:avLst/>
          </a:prstGeom>
        </p:spPr>
        <p:txBody>
          <a:bodyPr wrap="square" lIns="0" tIns="0" rIns="0" bIns="0">
            <a:spAutoFit/>
          </a:bodyPr>
          <a:lstStyle/>
          <a:p>
            <a:pPr eaLnBrk="1" hangingPunct="1">
              <a:lnSpc>
                <a:spcPct val="100000"/>
              </a:lnSpc>
              <a:spcBef>
                <a:spcPct val="0"/>
              </a:spcBef>
              <a:buFontTx/>
              <a:buNone/>
            </a:pPr>
            <a:r>
              <a:rPr lang="en-GB" altLang="en-US" dirty="0">
                <a:solidFill>
                  <a:schemeClr val="tx1"/>
                </a:solidFill>
              </a:rPr>
              <a:t>In the past, it was not as easy to find food in the winter. It was important that farmers brought the harvest in before the cold winter came so that there was enough food until the spring.</a:t>
            </a:r>
          </a:p>
        </p:txBody>
      </p:sp>
      <p:sp>
        <p:nvSpPr>
          <p:cNvPr id="6" name="Rectangle: Rounded Corners 5">
            <a:extLst>
              <a:ext uri="{FF2B5EF4-FFF2-40B4-BE49-F238E27FC236}">
                <a16:creationId xmlns:a16="http://schemas.microsoft.com/office/drawing/2014/main" id="{6DFFBD32-92D9-420D-AFDB-D1CF3CD89CB1}"/>
              </a:ext>
            </a:extLst>
          </p:cNvPr>
          <p:cNvSpPr/>
          <p:nvPr/>
        </p:nvSpPr>
        <p:spPr>
          <a:xfrm>
            <a:off x="3842158" y="4586379"/>
            <a:ext cx="4546192" cy="1160713"/>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r>
              <a:rPr lang="en-GB" dirty="0"/>
              <a:t>Harvests all around the world allow us to enjoy different foods at any time of year. </a:t>
            </a:r>
          </a:p>
        </p:txBody>
      </p:sp>
      <p:pic>
        <p:nvPicPr>
          <p:cNvPr id="7" name="Picture 6">
            <a:extLst>
              <a:ext uri="{FF2B5EF4-FFF2-40B4-BE49-F238E27FC236}">
                <a16:creationId xmlns:a16="http://schemas.microsoft.com/office/drawing/2014/main" id="{5FB6857C-9B89-495F-B4E3-5D54DFEDB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84" y="2661925"/>
            <a:ext cx="4901098" cy="3250557"/>
          </a:xfrm>
          <a:prstGeom prst="rect">
            <a:avLst/>
          </a:prstGeom>
        </p:spPr>
      </p:pic>
    </p:spTree>
    <p:extLst>
      <p:ext uri="{BB962C8B-B14F-4D97-AF65-F5344CB8AC3E}">
        <p14:creationId xmlns:p14="http://schemas.microsoft.com/office/powerpoint/2010/main" val="397330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29842" y="1566517"/>
            <a:ext cx="7658508" cy="854246"/>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fontAlgn="auto" hangingPunct="1">
              <a:spcBef>
                <a:spcPts val="0"/>
              </a:spcBef>
              <a:spcAft>
                <a:spcPts val="0"/>
              </a:spcAft>
              <a:defRPr/>
            </a:pPr>
            <a:r>
              <a:rPr lang="en-GB" dirty="0">
                <a:solidFill>
                  <a:schemeClr val="bg1"/>
                </a:solidFill>
              </a:rPr>
              <a:t>Harvest is celebrated to give thanks for the crops, </a:t>
            </a:r>
            <a:br>
              <a:rPr lang="en-GB" dirty="0">
                <a:solidFill>
                  <a:schemeClr val="bg1"/>
                </a:solidFill>
              </a:rPr>
            </a:br>
            <a:r>
              <a:rPr lang="en-GB" dirty="0">
                <a:solidFill>
                  <a:schemeClr val="bg1"/>
                </a:solidFill>
              </a:rPr>
              <a:t>which have been safely harvested.</a:t>
            </a:r>
          </a:p>
        </p:txBody>
      </p:sp>
      <p:sp>
        <p:nvSpPr>
          <p:cNvPr id="21" name="Title 20"/>
          <p:cNvSpPr>
            <a:spLocks noGrp="1"/>
          </p:cNvSpPr>
          <p:nvPr>
            <p:ph type="title"/>
          </p:nvPr>
        </p:nvSpPr>
        <p:spPr/>
        <p:txBody>
          <a:bodyPr/>
          <a:lstStyle/>
          <a:p>
            <a:r>
              <a:rPr lang="en-GB" sz="3600" dirty="0">
                <a:latin typeface="+mn-lt"/>
              </a:rPr>
              <a:t>Why is Harvest Celebrated?</a:t>
            </a:r>
          </a:p>
        </p:txBody>
      </p:sp>
      <p:sp>
        <p:nvSpPr>
          <p:cNvPr id="9" name="Rectangle: Rounded Corners 8">
            <a:extLst>
              <a:ext uri="{FF2B5EF4-FFF2-40B4-BE49-F238E27FC236}">
                <a16:creationId xmlns:a16="http://schemas.microsoft.com/office/drawing/2014/main" id="{0C942CB5-0FF5-44E5-9F10-B4AEC939AB5F}"/>
              </a:ext>
            </a:extLst>
          </p:cNvPr>
          <p:cNvSpPr/>
          <p:nvPr/>
        </p:nvSpPr>
        <p:spPr>
          <a:xfrm>
            <a:off x="729842" y="2487700"/>
            <a:ext cx="7658508" cy="547779"/>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fontAlgn="auto" hangingPunct="1">
              <a:spcBef>
                <a:spcPts val="0"/>
              </a:spcBef>
              <a:spcAft>
                <a:spcPts val="0"/>
              </a:spcAft>
              <a:defRPr/>
            </a:pPr>
            <a:r>
              <a:rPr lang="en-GB" dirty="0">
                <a:solidFill>
                  <a:schemeClr val="bg1"/>
                </a:solidFill>
              </a:rPr>
              <a:t>Christians thank God for the food during harvest.</a:t>
            </a:r>
          </a:p>
        </p:txBody>
      </p:sp>
      <p:sp>
        <p:nvSpPr>
          <p:cNvPr id="10" name="Rectangle: Rounded Corners 9">
            <a:extLst>
              <a:ext uri="{FF2B5EF4-FFF2-40B4-BE49-F238E27FC236}">
                <a16:creationId xmlns:a16="http://schemas.microsoft.com/office/drawing/2014/main" id="{5210408F-37D5-48CD-938C-C7932B7EFC6C}"/>
              </a:ext>
            </a:extLst>
          </p:cNvPr>
          <p:cNvSpPr/>
          <p:nvPr/>
        </p:nvSpPr>
        <p:spPr>
          <a:xfrm>
            <a:off x="729842" y="3134471"/>
            <a:ext cx="7658508" cy="547779"/>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fontAlgn="auto" hangingPunct="1">
              <a:spcBef>
                <a:spcPts val="0"/>
              </a:spcBef>
              <a:spcAft>
                <a:spcPts val="0"/>
              </a:spcAft>
              <a:defRPr/>
            </a:pPr>
            <a:r>
              <a:rPr lang="en-GB" dirty="0">
                <a:solidFill>
                  <a:schemeClr val="bg1"/>
                </a:solidFill>
              </a:rPr>
              <a:t>Christians believe God made the world and everything in it.</a:t>
            </a:r>
          </a:p>
        </p:txBody>
      </p:sp>
      <p:sp>
        <p:nvSpPr>
          <p:cNvPr id="11" name="Rectangle: Rounded Corners 10">
            <a:extLst>
              <a:ext uri="{FF2B5EF4-FFF2-40B4-BE49-F238E27FC236}">
                <a16:creationId xmlns:a16="http://schemas.microsoft.com/office/drawing/2014/main" id="{28ECB6E7-F647-4A78-BDEB-E691EE8DB53B}"/>
              </a:ext>
            </a:extLst>
          </p:cNvPr>
          <p:cNvSpPr/>
          <p:nvPr/>
        </p:nvSpPr>
        <p:spPr>
          <a:xfrm>
            <a:off x="729842" y="3798611"/>
            <a:ext cx="7658508" cy="854246"/>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fontAlgn="auto" hangingPunct="1">
              <a:spcBef>
                <a:spcPts val="0"/>
              </a:spcBef>
              <a:spcAft>
                <a:spcPts val="0"/>
              </a:spcAft>
              <a:defRPr/>
            </a:pPr>
            <a:r>
              <a:rPr lang="en-GB" dirty="0">
                <a:solidFill>
                  <a:schemeClr val="bg1"/>
                </a:solidFill>
              </a:rPr>
              <a:t>Christians also thank God for the variety of food </a:t>
            </a:r>
            <a:br>
              <a:rPr lang="en-GB" dirty="0">
                <a:solidFill>
                  <a:schemeClr val="bg1"/>
                </a:solidFill>
              </a:rPr>
            </a:br>
            <a:r>
              <a:rPr lang="en-GB" dirty="0">
                <a:solidFill>
                  <a:schemeClr val="bg1"/>
                </a:solidFill>
              </a:rPr>
              <a:t>and everything that helps the food to grow.</a:t>
            </a:r>
          </a:p>
        </p:txBody>
      </p:sp>
      <p:pic>
        <p:nvPicPr>
          <p:cNvPr id="4" name="Picture 3">
            <a:extLst>
              <a:ext uri="{FF2B5EF4-FFF2-40B4-BE49-F238E27FC236}">
                <a16:creationId xmlns:a16="http://schemas.microsoft.com/office/drawing/2014/main" id="{77D0B5E1-D1B8-4BD1-93D9-84D9A6E406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8060" y="4527095"/>
            <a:ext cx="3057789" cy="2448351"/>
          </a:xfrm>
          <a:prstGeom prst="rect">
            <a:avLst/>
          </a:prstGeom>
        </p:spPr>
      </p:pic>
    </p:spTree>
    <p:extLst>
      <p:ext uri="{BB962C8B-B14F-4D97-AF65-F5344CB8AC3E}">
        <p14:creationId xmlns:p14="http://schemas.microsoft.com/office/powerpoint/2010/main" val="137761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29843" y="1638497"/>
            <a:ext cx="4485504" cy="1160713"/>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eaLnBrk="1" hangingPunct="1">
              <a:lnSpc>
                <a:spcPct val="100000"/>
              </a:lnSpc>
              <a:spcBef>
                <a:spcPct val="0"/>
              </a:spcBef>
              <a:buFontTx/>
              <a:buNone/>
            </a:pPr>
            <a:r>
              <a:rPr lang="en-GB" altLang="en-US" dirty="0">
                <a:solidFill>
                  <a:schemeClr val="bg1"/>
                </a:solidFill>
              </a:rPr>
              <a:t>In Britain, harvest festivals are traditionally held on or near the Sunday of the harvest moon.</a:t>
            </a:r>
          </a:p>
        </p:txBody>
      </p:sp>
      <p:sp>
        <p:nvSpPr>
          <p:cNvPr id="21" name="Title 20"/>
          <p:cNvSpPr>
            <a:spLocks noGrp="1"/>
          </p:cNvSpPr>
          <p:nvPr>
            <p:ph type="title"/>
          </p:nvPr>
        </p:nvSpPr>
        <p:spPr/>
        <p:txBody>
          <a:bodyPr/>
          <a:lstStyle/>
          <a:p>
            <a:r>
              <a:rPr lang="en-GB" sz="3600" dirty="0">
                <a:latin typeface="+mn-lt"/>
              </a:rPr>
              <a:t>When is Harvest Festival?</a:t>
            </a:r>
          </a:p>
        </p:txBody>
      </p:sp>
      <p:sp>
        <p:nvSpPr>
          <p:cNvPr id="8" name="Rectangle: Rounded Corners 7">
            <a:extLst>
              <a:ext uri="{FF2B5EF4-FFF2-40B4-BE49-F238E27FC236}">
                <a16:creationId xmlns:a16="http://schemas.microsoft.com/office/drawing/2014/main" id="{C576DB8A-44AE-42E4-A5D1-8116FC417624}"/>
              </a:ext>
            </a:extLst>
          </p:cNvPr>
          <p:cNvSpPr/>
          <p:nvPr/>
        </p:nvSpPr>
        <p:spPr>
          <a:xfrm>
            <a:off x="729843" y="3175814"/>
            <a:ext cx="4914128" cy="1160713"/>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eaLnBrk="1" hangingPunct="1">
              <a:lnSpc>
                <a:spcPct val="100000"/>
              </a:lnSpc>
              <a:spcBef>
                <a:spcPct val="0"/>
              </a:spcBef>
              <a:buFontTx/>
              <a:buNone/>
            </a:pPr>
            <a:r>
              <a:rPr lang="en-GB" altLang="en-US" dirty="0">
                <a:solidFill>
                  <a:schemeClr val="bg1"/>
                </a:solidFill>
              </a:rPr>
              <a:t>This is the full moon that happens closest </a:t>
            </a:r>
            <a:br>
              <a:rPr lang="en-GB" altLang="en-US" dirty="0">
                <a:solidFill>
                  <a:schemeClr val="bg1"/>
                </a:solidFill>
              </a:rPr>
            </a:br>
            <a:r>
              <a:rPr lang="en-GB" altLang="en-US" dirty="0">
                <a:solidFill>
                  <a:schemeClr val="bg1"/>
                </a:solidFill>
              </a:rPr>
              <a:t>to the autumn equinox (around the 23</a:t>
            </a:r>
            <a:r>
              <a:rPr lang="en-GB" altLang="en-US" baseline="30000" dirty="0">
                <a:solidFill>
                  <a:schemeClr val="bg1"/>
                </a:solidFill>
              </a:rPr>
              <a:t>rd</a:t>
            </a:r>
            <a:r>
              <a:rPr lang="en-GB" altLang="en-US" dirty="0">
                <a:solidFill>
                  <a:schemeClr val="bg1"/>
                </a:solidFill>
              </a:rPr>
              <a:t> September).</a:t>
            </a:r>
          </a:p>
        </p:txBody>
      </p:sp>
      <p:sp>
        <p:nvSpPr>
          <p:cNvPr id="12" name="Rectangle: Rounded Corners 11">
            <a:extLst>
              <a:ext uri="{FF2B5EF4-FFF2-40B4-BE49-F238E27FC236}">
                <a16:creationId xmlns:a16="http://schemas.microsoft.com/office/drawing/2014/main" id="{179A8624-5E6A-4493-B3EC-5F17E7EF9E2A}"/>
              </a:ext>
            </a:extLst>
          </p:cNvPr>
          <p:cNvSpPr/>
          <p:nvPr/>
        </p:nvSpPr>
        <p:spPr>
          <a:xfrm>
            <a:off x="729843" y="4713131"/>
            <a:ext cx="4485504" cy="854246"/>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eaLnBrk="1" hangingPunct="1">
              <a:lnSpc>
                <a:spcPct val="100000"/>
              </a:lnSpc>
              <a:spcBef>
                <a:spcPct val="0"/>
              </a:spcBef>
              <a:buFontTx/>
              <a:buNone/>
            </a:pPr>
            <a:r>
              <a:rPr lang="en-GB" altLang="en-US" dirty="0">
                <a:solidFill>
                  <a:schemeClr val="bg1"/>
                </a:solidFill>
              </a:rPr>
              <a:t>This is usually in September, although in some years it is October. </a:t>
            </a:r>
          </a:p>
        </p:txBody>
      </p:sp>
      <p:sp>
        <p:nvSpPr>
          <p:cNvPr id="13" name="Oval 12">
            <a:extLst>
              <a:ext uri="{FF2B5EF4-FFF2-40B4-BE49-F238E27FC236}">
                <a16:creationId xmlns:a16="http://schemas.microsoft.com/office/drawing/2014/main" id="{C648C0F9-6983-48DB-B77C-C4C79FFFDB3E}"/>
              </a:ext>
            </a:extLst>
          </p:cNvPr>
          <p:cNvSpPr>
            <a:spLocks noChangeAspect="1"/>
          </p:cNvSpPr>
          <p:nvPr/>
        </p:nvSpPr>
        <p:spPr>
          <a:xfrm>
            <a:off x="5393583" y="2169528"/>
            <a:ext cx="3087687" cy="3089275"/>
          </a:xfrm>
          <a:prstGeom prst="ellipse">
            <a:avLst/>
          </a:prstGeom>
          <a:solidFill>
            <a:srgbClr val="FDCF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4" name="Picture 1">
            <a:extLst>
              <a:ext uri="{FF2B5EF4-FFF2-40B4-BE49-F238E27FC236}">
                <a16:creationId xmlns:a16="http://schemas.microsoft.com/office/drawing/2014/main" id="{C5826D22-8CDD-4008-B9B6-0D9E750EC3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2458" y="2590215"/>
            <a:ext cx="27606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F9EB5C8B-1DA1-43F8-B473-7E2957458C61}"/>
              </a:ext>
            </a:extLst>
          </p:cNvPr>
          <p:cNvCxnSpPr/>
          <p:nvPr/>
        </p:nvCxnSpPr>
        <p:spPr>
          <a:xfrm flipV="1">
            <a:off x="6793758" y="4036428"/>
            <a:ext cx="166687" cy="219075"/>
          </a:xfrm>
          <a:prstGeom prst="line">
            <a:avLst/>
          </a:prstGeom>
          <a:ln w="31750" cap="rnd">
            <a:solidFill>
              <a:srgbClr val="BF092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B625ED-0DCD-481F-9ADA-389AFF336F11}"/>
              </a:ext>
            </a:extLst>
          </p:cNvPr>
          <p:cNvCxnSpPr/>
          <p:nvPr/>
        </p:nvCxnSpPr>
        <p:spPr>
          <a:xfrm rot="16620000" flipV="1">
            <a:off x="6795345" y="4039603"/>
            <a:ext cx="165100" cy="215900"/>
          </a:xfrm>
          <a:prstGeom prst="line">
            <a:avLst/>
          </a:prstGeom>
          <a:ln w="31750" cap="rnd">
            <a:solidFill>
              <a:srgbClr val="BF09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0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Do We Harvest Our Food?</a:t>
            </a:r>
          </a:p>
        </p:txBody>
      </p:sp>
      <p:sp>
        <p:nvSpPr>
          <p:cNvPr id="12" name="Rectangle: Rounded Corners 11">
            <a:extLst>
              <a:ext uri="{FF2B5EF4-FFF2-40B4-BE49-F238E27FC236}">
                <a16:creationId xmlns:a16="http://schemas.microsoft.com/office/drawing/2014/main" id="{179A8624-5E6A-4493-B3EC-5F17E7EF9E2A}"/>
              </a:ext>
            </a:extLst>
          </p:cNvPr>
          <p:cNvSpPr/>
          <p:nvPr/>
        </p:nvSpPr>
        <p:spPr>
          <a:xfrm>
            <a:off x="746621" y="4304706"/>
            <a:ext cx="1786854" cy="1773647"/>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lnSpc>
                <a:spcPct val="100000"/>
              </a:lnSpc>
              <a:spcBef>
                <a:spcPct val="0"/>
              </a:spcBef>
              <a:buFontTx/>
              <a:buNone/>
            </a:pPr>
            <a:r>
              <a:rPr lang="en-GB" altLang="en-US" dirty="0">
                <a:solidFill>
                  <a:schemeClr val="bg1"/>
                </a:solidFill>
              </a:rPr>
              <a:t>The seeds are planted and the food begins to grow. </a:t>
            </a:r>
          </a:p>
        </p:txBody>
      </p:sp>
      <p:sp>
        <p:nvSpPr>
          <p:cNvPr id="11" name="TextBox 10">
            <a:extLst>
              <a:ext uri="{FF2B5EF4-FFF2-40B4-BE49-F238E27FC236}">
                <a16:creationId xmlns:a16="http://schemas.microsoft.com/office/drawing/2014/main" id="{43BC5132-4CB0-4881-A70E-11F96E683F4F}"/>
              </a:ext>
            </a:extLst>
          </p:cNvPr>
          <p:cNvSpPr txBox="1"/>
          <p:nvPr/>
        </p:nvSpPr>
        <p:spPr>
          <a:xfrm>
            <a:off x="809538" y="1473201"/>
            <a:ext cx="7688510" cy="369332"/>
          </a:xfrm>
          <a:prstGeom prst="rect">
            <a:avLst/>
          </a:prstGeom>
          <a:noFill/>
        </p:spPr>
        <p:txBody>
          <a:bodyPr wrap="square">
            <a:spAutoFit/>
          </a:bodyPr>
          <a:lstStyle/>
          <a:p>
            <a:pPr algn="ctr" eaLnBrk="1" hangingPunct="1">
              <a:lnSpc>
                <a:spcPct val="100000"/>
              </a:lnSpc>
              <a:spcBef>
                <a:spcPct val="0"/>
              </a:spcBef>
              <a:buFontTx/>
              <a:buNone/>
            </a:pPr>
            <a:r>
              <a:rPr lang="en-GB" altLang="en-US" dirty="0">
                <a:solidFill>
                  <a:schemeClr val="tx1"/>
                </a:solidFill>
              </a:rPr>
              <a:t>Before we can harvest our food, we need it to grow.</a:t>
            </a:r>
          </a:p>
        </p:txBody>
      </p:sp>
      <p:sp>
        <p:nvSpPr>
          <p:cNvPr id="17" name="Rectangle: Rounded Corners 16">
            <a:extLst>
              <a:ext uri="{FF2B5EF4-FFF2-40B4-BE49-F238E27FC236}">
                <a16:creationId xmlns:a16="http://schemas.microsoft.com/office/drawing/2014/main" id="{315DEB52-888A-495D-B066-C84D7E596AB7}"/>
              </a:ext>
            </a:extLst>
          </p:cNvPr>
          <p:cNvSpPr/>
          <p:nvPr/>
        </p:nvSpPr>
        <p:spPr>
          <a:xfrm>
            <a:off x="2843867" y="4304706"/>
            <a:ext cx="2021747" cy="1773647"/>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lnSpc>
                <a:spcPct val="100000"/>
              </a:lnSpc>
              <a:spcBef>
                <a:spcPct val="0"/>
              </a:spcBef>
              <a:buFontTx/>
              <a:buNone/>
            </a:pPr>
            <a:r>
              <a:rPr lang="en-GB" altLang="en-US" dirty="0">
                <a:solidFill>
                  <a:schemeClr val="bg1"/>
                </a:solidFill>
              </a:rPr>
              <a:t>The plants grow bigger and if they have fruit, it starts to ripen.</a:t>
            </a:r>
          </a:p>
        </p:txBody>
      </p:sp>
      <p:sp>
        <p:nvSpPr>
          <p:cNvPr id="18" name="Rectangle: Rounded Corners 17">
            <a:extLst>
              <a:ext uri="{FF2B5EF4-FFF2-40B4-BE49-F238E27FC236}">
                <a16:creationId xmlns:a16="http://schemas.microsoft.com/office/drawing/2014/main" id="{0994358D-06D7-4D89-A748-366B92E29315}"/>
              </a:ext>
            </a:extLst>
          </p:cNvPr>
          <p:cNvSpPr/>
          <p:nvPr/>
        </p:nvSpPr>
        <p:spPr>
          <a:xfrm>
            <a:off x="5176006" y="4304706"/>
            <a:ext cx="3238151" cy="1773647"/>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lnSpc>
                <a:spcPct val="100000"/>
              </a:lnSpc>
              <a:spcBef>
                <a:spcPct val="0"/>
              </a:spcBef>
              <a:buFontTx/>
              <a:buNone/>
            </a:pPr>
            <a:r>
              <a:rPr lang="en-GB" altLang="en-US" dirty="0">
                <a:solidFill>
                  <a:schemeClr val="bg1"/>
                </a:solidFill>
              </a:rPr>
              <a:t>When the plants are ready to be harvested, the farmer collects the grains, fruit and vegetables, ready for </a:t>
            </a:r>
            <a:br>
              <a:rPr lang="en-GB" altLang="en-US" dirty="0">
                <a:solidFill>
                  <a:schemeClr val="bg1"/>
                </a:solidFill>
              </a:rPr>
            </a:br>
            <a:r>
              <a:rPr lang="en-GB" altLang="en-US" dirty="0">
                <a:solidFill>
                  <a:schemeClr val="bg1"/>
                </a:solidFill>
              </a:rPr>
              <a:t>us to eat.  </a:t>
            </a:r>
          </a:p>
        </p:txBody>
      </p:sp>
      <p:pic>
        <p:nvPicPr>
          <p:cNvPr id="5" name="Picture 4">
            <a:extLst>
              <a:ext uri="{FF2B5EF4-FFF2-40B4-BE49-F238E27FC236}">
                <a16:creationId xmlns:a16="http://schemas.microsoft.com/office/drawing/2014/main" id="{A244D25B-6444-4070-BA25-22B6503FD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22" y="2363183"/>
            <a:ext cx="1075599" cy="525770"/>
          </a:xfrm>
          <a:prstGeom prst="rect">
            <a:avLst/>
          </a:prstGeom>
        </p:spPr>
      </p:pic>
      <p:pic>
        <p:nvPicPr>
          <p:cNvPr id="10" name="Picture 9">
            <a:extLst>
              <a:ext uri="{FF2B5EF4-FFF2-40B4-BE49-F238E27FC236}">
                <a16:creationId xmlns:a16="http://schemas.microsoft.com/office/drawing/2014/main" id="{BADED8FC-B061-4D5C-8BFD-26121FD31E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354"/>
          <a:stretch/>
        </p:blipFill>
        <p:spPr>
          <a:xfrm>
            <a:off x="3126710" y="2395388"/>
            <a:ext cx="1359129" cy="1850360"/>
          </a:xfrm>
          <a:prstGeom prst="rect">
            <a:avLst/>
          </a:prstGeom>
        </p:spPr>
      </p:pic>
      <p:pic>
        <p:nvPicPr>
          <p:cNvPr id="27" name="Picture 26">
            <a:extLst>
              <a:ext uri="{FF2B5EF4-FFF2-40B4-BE49-F238E27FC236}">
                <a16:creationId xmlns:a16="http://schemas.microsoft.com/office/drawing/2014/main" id="{2C815D88-AFAE-452A-AB45-4C5580E91F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76388">
            <a:off x="168413" y="1266655"/>
            <a:ext cx="955077" cy="1514018"/>
          </a:xfrm>
          <a:prstGeom prst="rect">
            <a:avLst/>
          </a:prstGeom>
        </p:spPr>
      </p:pic>
      <p:grpSp>
        <p:nvGrpSpPr>
          <p:cNvPr id="31" name="Group 30">
            <a:extLst>
              <a:ext uri="{FF2B5EF4-FFF2-40B4-BE49-F238E27FC236}">
                <a16:creationId xmlns:a16="http://schemas.microsoft.com/office/drawing/2014/main" id="{CD5F6541-571B-48BB-9E63-294D8AF0917F}"/>
              </a:ext>
            </a:extLst>
          </p:cNvPr>
          <p:cNvGrpSpPr/>
          <p:nvPr/>
        </p:nvGrpSpPr>
        <p:grpSpPr>
          <a:xfrm>
            <a:off x="937950" y="3203779"/>
            <a:ext cx="1375546" cy="1048060"/>
            <a:chOff x="809538" y="3131631"/>
            <a:chExt cx="1375546" cy="1048060"/>
          </a:xfrm>
        </p:grpSpPr>
        <p:pic>
          <p:nvPicPr>
            <p:cNvPr id="28" name="Picture 27">
              <a:extLst>
                <a:ext uri="{FF2B5EF4-FFF2-40B4-BE49-F238E27FC236}">
                  <a16:creationId xmlns:a16="http://schemas.microsoft.com/office/drawing/2014/main" id="{CA72FF9B-B1D1-47D0-AB02-A75ABBF46A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568" r="61645" b="18055"/>
            <a:stretch/>
          </p:blipFill>
          <p:spPr>
            <a:xfrm>
              <a:off x="809538" y="3131631"/>
              <a:ext cx="521284" cy="1048060"/>
            </a:xfrm>
            <a:prstGeom prst="rect">
              <a:avLst/>
            </a:prstGeom>
          </p:spPr>
        </p:pic>
        <p:pic>
          <p:nvPicPr>
            <p:cNvPr id="29" name="Picture 28">
              <a:extLst>
                <a:ext uri="{FF2B5EF4-FFF2-40B4-BE49-F238E27FC236}">
                  <a16:creationId xmlns:a16="http://schemas.microsoft.com/office/drawing/2014/main" id="{D7C048EB-8354-4DCB-BC5F-DE72063780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568" r="61645" b="18055"/>
            <a:stretch/>
          </p:blipFill>
          <p:spPr>
            <a:xfrm>
              <a:off x="1233231" y="3131631"/>
              <a:ext cx="521284" cy="1048060"/>
            </a:xfrm>
            <a:prstGeom prst="rect">
              <a:avLst/>
            </a:prstGeom>
          </p:spPr>
        </p:pic>
        <p:pic>
          <p:nvPicPr>
            <p:cNvPr id="30" name="Picture 29">
              <a:extLst>
                <a:ext uri="{FF2B5EF4-FFF2-40B4-BE49-F238E27FC236}">
                  <a16:creationId xmlns:a16="http://schemas.microsoft.com/office/drawing/2014/main" id="{56700635-08DD-432D-A92A-C6888B75A6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568" r="61645" b="18055"/>
            <a:stretch/>
          </p:blipFill>
          <p:spPr>
            <a:xfrm flipH="1">
              <a:off x="1663800" y="3131631"/>
              <a:ext cx="521284" cy="1048060"/>
            </a:xfrm>
            <a:prstGeom prst="rect">
              <a:avLst/>
            </a:prstGeom>
          </p:spPr>
        </p:pic>
      </p:grpSp>
      <p:grpSp>
        <p:nvGrpSpPr>
          <p:cNvPr id="32" name="Group 31">
            <a:extLst>
              <a:ext uri="{FF2B5EF4-FFF2-40B4-BE49-F238E27FC236}">
                <a16:creationId xmlns:a16="http://schemas.microsoft.com/office/drawing/2014/main" id="{F3C4FF96-8047-4C64-8EDA-A3DB9F75178E}"/>
              </a:ext>
            </a:extLst>
          </p:cNvPr>
          <p:cNvGrpSpPr/>
          <p:nvPr/>
        </p:nvGrpSpPr>
        <p:grpSpPr>
          <a:xfrm>
            <a:off x="5058339" y="3203779"/>
            <a:ext cx="1375546" cy="1048060"/>
            <a:chOff x="809538" y="3131631"/>
            <a:chExt cx="1375546" cy="1048060"/>
          </a:xfrm>
        </p:grpSpPr>
        <p:pic>
          <p:nvPicPr>
            <p:cNvPr id="33" name="Picture 32">
              <a:extLst>
                <a:ext uri="{FF2B5EF4-FFF2-40B4-BE49-F238E27FC236}">
                  <a16:creationId xmlns:a16="http://schemas.microsoft.com/office/drawing/2014/main" id="{AC793B4E-7494-47BA-BE96-64732049C3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568" r="61645" b="18055"/>
            <a:stretch/>
          </p:blipFill>
          <p:spPr>
            <a:xfrm>
              <a:off x="809538" y="3131631"/>
              <a:ext cx="521284" cy="1048060"/>
            </a:xfrm>
            <a:prstGeom prst="rect">
              <a:avLst/>
            </a:prstGeom>
          </p:spPr>
        </p:pic>
        <p:pic>
          <p:nvPicPr>
            <p:cNvPr id="34" name="Picture 33">
              <a:extLst>
                <a:ext uri="{FF2B5EF4-FFF2-40B4-BE49-F238E27FC236}">
                  <a16:creationId xmlns:a16="http://schemas.microsoft.com/office/drawing/2014/main" id="{47149B55-8D2E-4550-9B54-A3B35B0B52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568" r="61645" b="18055"/>
            <a:stretch/>
          </p:blipFill>
          <p:spPr>
            <a:xfrm>
              <a:off x="1233231" y="3131631"/>
              <a:ext cx="521284" cy="1048060"/>
            </a:xfrm>
            <a:prstGeom prst="rect">
              <a:avLst/>
            </a:prstGeom>
          </p:spPr>
        </p:pic>
        <p:pic>
          <p:nvPicPr>
            <p:cNvPr id="35" name="Picture 34">
              <a:extLst>
                <a:ext uri="{FF2B5EF4-FFF2-40B4-BE49-F238E27FC236}">
                  <a16:creationId xmlns:a16="http://schemas.microsoft.com/office/drawing/2014/main" id="{5EF9B093-24BE-448A-A0B2-7FC7F8F612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568" r="61645" b="18055"/>
            <a:stretch/>
          </p:blipFill>
          <p:spPr>
            <a:xfrm flipH="1">
              <a:off x="1663800" y="3131631"/>
              <a:ext cx="521284" cy="1048060"/>
            </a:xfrm>
            <a:prstGeom prst="rect">
              <a:avLst/>
            </a:prstGeom>
          </p:spPr>
        </p:pic>
      </p:grpSp>
      <p:pic>
        <p:nvPicPr>
          <p:cNvPr id="38" name="Picture 37">
            <a:extLst>
              <a:ext uri="{FF2B5EF4-FFF2-40B4-BE49-F238E27FC236}">
                <a16:creationId xmlns:a16="http://schemas.microsoft.com/office/drawing/2014/main" id="{2BA500B4-823D-4949-8963-16B1E4ECFF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8373" y="3021679"/>
            <a:ext cx="1905784" cy="1187822"/>
          </a:xfrm>
          <a:prstGeom prst="rect">
            <a:avLst/>
          </a:prstGeom>
        </p:spPr>
      </p:pic>
      <p:pic>
        <p:nvPicPr>
          <p:cNvPr id="20" name="Picture 19">
            <a:extLst>
              <a:ext uri="{FF2B5EF4-FFF2-40B4-BE49-F238E27FC236}">
                <a16:creationId xmlns:a16="http://schemas.microsoft.com/office/drawing/2014/main" id="{94F91E2A-6E4C-460C-AFFD-F8C993C9DE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58511">
            <a:off x="5331665" y="2547105"/>
            <a:ext cx="656813" cy="1434817"/>
          </a:xfrm>
          <a:prstGeom prst="rect">
            <a:avLst/>
          </a:prstGeom>
        </p:spPr>
      </p:pic>
      <p:pic>
        <p:nvPicPr>
          <p:cNvPr id="43" name="Picture 42">
            <a:extLst>
              <a:ext uri="{FF2B5EF4-FFF2-40B4-BE49-F238E27FC236}">
                <a16:creationId xmlns:a16="http://schemas.microsoft.com/office/drawing/2014/main" id="{05CB431E-0415-4111-B8B6-96D8D09248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237411">
            <a:off x="7453950" y="2711593"/>
            <a:ext cx="656813" cy="1434817"/>
          </a:xfrm>
          <a:prstGeom prst="rect">
            <a:avLst/>
          </a:prstGeom>
        </p:spPr>
      </p:pic>
      <p:pic>
        <p:nvPicPr>
          <p:cNvPr id="44" name="Picture 43">
            <a:extLst>
              <a:ext uri="{FF2B5EF4-FFF2-40B4-BE49-F238E27FC236}">
                <a16:creationId xmlns:a16="http://schemas.microsoft.com/office/drawing/2014/main" id="{64B3D077-B79E-44C9-B12F-1409B23445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130286">
            <a:off x="6941283" y="2831041"/>
            <a:ext cx="656813" cy="1434817"/>
          </a:xfrm>
          <a:prstGeom prst="rect">
            <a:avLst/>
          </a:prstGeom>
        </p:spPr>
      </p:pic>
      <p:pic>
        <p:nvPicPr>
          <p:cNvPr id="40" name="Picture 39">
            <a:extLst>
              <a:ext uri="{FF2B5EF4-FFF2-40B4-BE49-F238E27FC236}">
                <a16:creationId xmlns:a16="http://schemas.microsoft.com/office/drawing/2014/main" id="{42AD960B-1B87-4086-9E3A-768DD6CAE6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9075" b="-1"/>
          <a:stretch/>
        </p:blipFill>
        <p:spPr>
          <a:xfrm>
            <a:off x="6508373" y="3842158"/>
            <a:ext cx="1905784" cy="367342"/>
          </a:xfrm>
          <a:prstGeom prst="rect">
            <a:avLst/>
          </a:prstGeom>
        </p:spPr>
      </p:pic>
      <p:pic>
        <p:nvPicPr>
          <p:cNvPr id="42" name="Picture 41">
            <a:extLst>
              <a:ext uri="{FF2B5EF4-FFF2-40B4-BE49-F238E27FC236}">
                <a16:creationId xmlns:a16="http://schemas.microsoft.com/office/drawing/2014/main" id="{65B33526-69D7-4508-BC24-BE2DF6F064B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282" b="35781"/>
          <a:stretch/>
        </p:blipFill>
        <p:spPr>
          <a:xfrm>
            <a:off x="6508373" y="3512042"/>
            <a:ext cx="1905784" cy="272453"/>
          </a:xfrm>
          <a:prstGeom prst="rect">
            <a:avLst/>
          </a:prstGeom>
        </p:spPr>
      </p:pic>
    </p:spTree>
    <p:extLst>
      <p:ext uri="{BB962C8B-B14F-4D97-AF65-F5344CB8AC3E}">
        <p14:creationId xmlns:p14="http://schemas.microsoft.com/office/powerpoint/2010/main" val="139724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32" presetClass="emph" presetSubtype="0" fill="hold" nodeType="withEffect">
                                  <p:stCondLst>
                                    <p:cond delay="0"/>
                                  </p:stCondLst>
                                  <p:childTnLst>
                                    <p:animRot by="120000">
                                      <p:cBhvr>
                                        <p:cTn id="16" dur="100" fill="hold">
                                          <p:stCondLst>
                                            <p:cond delay="0"/>
                                          </p:stCondLst>
                                        </p:cTn>
                                        <p:tgtEl>
                                          <p:spTgt spid="27"/>
                                        </p:tgtEl>
                                        <p:attrNameLst>
                                          <p:attrName>r</p:attrName>
                                        </p:attrNameLst>
                                      </p:cBhvr>
                                    </p:animRot>
                                    <p:animRot by="-240000">
                                      <p:cBhvr>
                                        <p:cTn id="17" dur="200" fill="hold">
                                          <p:stCondLst>
                                            <p:cond delay="200"/>
                                          </p:stCondLst>
                                        </p:cTn>
                                        <p:tgtEl>
                                          <p:spTgt spid="27"/>
                                        </p:tgtEl>
                                        <p:attrNameLst>
                                          <p:attrName>r</p:attrName>
                                        </p:attrNameLst>
                                      </p:cBhvr>
                                    </p:animRot>
                                    <p:animRot by="240000">
                                      <p:cBhvr>
                                        <p:cTn id="18" dur="200" fill="hold">
                                          <p:stCondLst>
                                            <p:cond delay="400"/>
                                          </p:stCondLst>
                                        </p:cTn>
                                        <p:tgtEl>
                                          <p:spTgt spid="27"/>
                                        </p:tgtEl>
                                        <p:attrNameLst>
                                          <p:attrName>r</p:attrName>
                                        </p:attrNameLst>
                                      </p:cBhvr>
                                    </p:animRot>
                                    <p:animRot by="-240000">
                                      <p:cBhvr>
                                        <p:cTn id="19" dur="200" fill="hold">
                                          <p:stCondLst>
                                            <p:cond delay="600"/>
                                          </p:stCondLst>
                                        </p:cTn>
                                        <p:tgtEl>
                                          <p:spTgt spid="27"/>
                                        </p:tgtEl>
                                        <p:attrNameLst>
                                          <p:attrName>r</p:attrName>
                                        </p:attrNameLst>
                                      </p:cBhvr>
                                    </p:animRot>
                                    <p:animRot by="120000">
                                      <p:cBhvr>
                                        <p:cTn id="20" dur="200" fill="hold">
                                          <p:stCondLst>
                                            <p:cond delay="800"/>
                                          </p:stCondLst>
                                        </p:cTn>
                                        <p:tgtEl>
                                          <p:spTgt spid="27"/>
                                        </p:tgtEl>
                                        <p:attrNameLst>
                                          <p:attrName>r</p:attrName>
                                        </p:attrNameLst>
                                      </p:cBhvr>
                                    </p:animRo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6" presetClass="emph" presetSubtype="0" fill="hold" nodeType="withEffect">
                                  <p:stCondLst>
                                    <p:cond delay="0"/>
                                  </p:stCondLst>
                                  <p:childTnLst>
                                    <p:animScale>
                                      <p:cBhvr>
                                        <p:cTn id="26" dur="2000" fill="hold"/>
                                        <p:tgtEl>
                                          <p:spTgt spid="5"/>
                                        </p:tgtEl>
                                      </p:cBhvr>
                                      <p:by x="25000" y="25000"/>
                                    </p:animScale>
                                  </p:childTnLst>
                                </p:cTn>
                              </p:par>
                              <p:par>
                                <p:cTn id="27" presetID="42" presetClass="path" presetSubtype="0" accel="50000" decel="50000" fill="hold" nodeType="withEffect">
                                  <p:stCondLst>
                                    <p:cond delay="0"/>
                                  </p:stCondLst>
                                  <p:childTnLst>
                                    <p:animMotion origin="layout" path="M -2.77778E-6 -3.7037E-7 L 0.00035 0.16898 " pathEditMode="relative" rAng="0" ptsTypes="AA">
                                      <p:cBhvr>
                                        <p:cTn id="28" dur="2000" fill="hold"/>
                                        <p:tgtEl>
                                          <p:spTgt spid="5"/>
                                        </p:tgtEl>
                                        <p:attrNameLst>
                                          <p:attrName>ppt_x</p:attrName>
                                          <p:attrName>ppt_y</p:attrName>
                                        </p:attrNameLst>
                                      </p:cBhvr>
                                      <p:rCtr x="17" y="8449"/>
                                    </p:animMotion>
                                  </p:childTnLst>
                                </p:cTn>
                              </p:par>
                            </p:childTnLst>
                          </p:cTn>
                        </p:par>
                        <p:par>
                          <p:cTn id="29" fill="hold">
                            <p:stCondLst>
                              <p:cond delay="3500"/>
                            </p:stCondLst>
                            <p:childTnLst>
                              <p:par>
                                <p:cTn id="30" presetID="10" presetClass="exit" presetSubtype="0" fill="hold" nodeType="after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par>
                          <p:cTn id="68" fill="hold">
                            <p:stCondLst>
                              <p:cond delay="1000"/>
                            </p:stCondLst>
                            <p:childTnLst>
                              <p:par>
                                <p:cTn id="69" presetID="0" presetClass="path" presetSubtype="0" accel="50000" decel="50000" fill="hold" nodeType="afterEffect">
                                  <p:stCondLst>
                                    <p:cond delay="0"/>
                                  </p:stCondLst>
                                  <p:childTnLst>
                                    <p:animMotion origin="layout" path="M 0.00903 -0.02246 L 0.00903 -0.02246 C 0.00868 -0.02662 0.00851 -0.03079 0.00816 -0.03496 C 0.00782 -0.03774 0.0073 -0.04074 0.0073 -0.04375 C 0.0073 -0.07315 0.00764 -0.10255 0.00816 -0.13218 C 0.00816 -0.13403 0.00921 -0.14607 0.01007 -0.14954 C 0.01042 -0.15139 0.01146 -0.15278 0.01181 -0.15463 C 0.01233 -0.15625 0.0125 -0.15787 0.01285 -0.15949 C 0.01355 -0.16274 0.01389 -0.16459 0.01563 -0.16713 C 0.01771 -0.17014 0.01962 -0.17338 0.02223 -0.1757 C 0.02309 -0.17662 0.02414 -0.17732 0.025 -0.17824 C 0.03004 -0.18496 0.02518 -0.18218 0.03056 -0.18449 C 0.03125 -0.18565 0.0316 -0.18727 0.03247 -0.1882 C 0.03316 -0.18912 0.03438 -0.18912 0.03525 -0.18959 C 0.03681 -0.19028 0.03837 -0.19144 0.03993 -0.1919 C 0.04966 -0.19607 0.05087 -0.19468 0.0632 -0.19561 C 0.07049 -0.19537 0.07761 -0.19537 0.08473 -0.19445 C 0.08733 -0.19422 0.08976 -0.19283 0.09219 -0.1919 C 0.10087 -0.18912 0.09028 -0.19283 0.10157 -0.1882 C 0.10278 -0.18774 0.104 -0.1875 0.10539 -0.18704 C 0.11667 -0.1794 0.10261 -0.18912 0.11181 -0.18195 C 0.11806 -0.17732 0.1132 -0.18195 0.12032 -0.1757 C 0.13091 -0.16644 0.11667 -0.17824 0.12778 -0.16713 C 0.13039 -0.16436 0.13334 -0.16204 0.13611 -0.15949 C 0.13837 -0.15764 0.14063 -0.15556 0.14271 -0.15324 C 0.14549 -0.15047 0.14861 -0.14792 0.15105 -0.14468 C 0.15226 -0.14306 0.15365 -0.14144 0.15486 -0.13959 C 0.15556 -0.13843 0.15608 -0.13704 0.15677 -0.13588 C 0.15764 -0.13426 0.15851 -0.13241 0.15955 -0.13102 C 0.16042 -0.12963 0.16146 -0.12848 0.16233 -0.12709 C 0.16372 -0.12477 0.16511 -0.12107 0.16598 -0.11852 C 0.16667 -0.11644 0.16719 -0.11436 0.16789 -0.11227 C 0.1691 -0.1088 0.17049 -0.10556 0.17171 -0.10232 C 0.17396 -0.09584 0.17275 -0.09885 0.17535 -0.09352 C 0.1757 -0.0919 0.1757 -0.09005 0.17639 -0.08843 C 0.17813 -0.08449 0.18091 -0.08125 0.18282 -0.07732 L 0.18473 -0.07362 C 0.18646 -0.06436 0.18455 -0.07269 0.1875 -0.06366 C 0.18785 -0.0625 0.18802 -0.06112 0.18855 -0.05996 C 0.18924 -0.05764 0.19046 -0.05579 0.19132 -0.05371 C 0.19167 -0.05255 0.19184 -0.05116 0.19219 -0.04977 C 0.19566 -0.04098 0.19271 -0.05209 0.19601 -0.04121 C 0.19671 -0.03866 0.19705 -0.03612 0.19775 -0.0338 C 0.2033 -0.01528 0.19636 -0.0382 0.20157 -0.02246 C 0.20452 -0.01343 0.20191 -0.01922 0.20521 -0.0125 C 0.20677 -0.00649 0.20625 -0.00996 0.20625 -0.00116 L 0.20625 -0.00116 " pathEditMode="relative" ptsTypes="AAAAAAAAAAAAAAAAAAAAAAAAAAAAAAAAAAAAAAAAAAAAAAA">
                                      <p:cBhvr>
                                        <p:cTn id="70" dur="3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AF1130-B72F-4B21-BC8F-517959AF9A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775"/>
          <a:stretch/>
        </p:blipFill>
        <p:spPr>
          <a:xfrm>
            <a:off x="4885802" y="4716007"/>
            <a:ext cx="2882756" cy="1388042"/>
          </a:xfrm>
          <a:prstGeom prst="roundRect">
            <a:avLst/>
          </a:prstGeom>
          <a:ln w="76200">
            <a:solidFill>
              <a:srgbClr val="FEEA8A"/>
            </a:solidFill>
          </a:ln>
        </p:spPr>
      </p:pic>
      <p:sp>
        <p:nvSpPr>
          <p:cNvPr id="21" name="Title 20"/>
          <p:cNvSpPr>
            <a:spLocks noGrp="1"/>
          </p:cNvSpPr>
          <p:nvPr>
            <p:ph type="title"/>
          </p:nvPr>
        </p:nvSpPr>
        <p:spPr/>
        <p:txBody>
          <a:bodyPr/>
          <a:lstStyle/>
          <a:p>
            <a:r>
              <a:rPr lang="en-GB" sz="3600" dirty="0">
                <a:latin typeface="+mn-lt"/>
              </a:rPr>
              <a:t>How Do We Harvest Our Food?</a:t>
            </a:r>
          </a:p>
        </p:txBody>
      </p:sp>
      <p:sp>
        <p:nvSpPr>
          <p:cNvPr id="11" name="TextBox 10">
            <a:extLst>
              <a:ext uri="{FF2B5EF4-FFF2-40B4-BE49-F238E27FC236}">
                <a16:creationId xmlns:a16="http://schemas.microsoft.com/office/drawing/2014/main" id="{43BC5132-4CB0-4881-A70E-11F96E683F4F}"/>
              </a:ext>
            </a:extLst>
          </p:cNvPr>
          <p:cNvSpPr txBox="1"/>
          <p:nvPr/>
        </p:nvSpPr>
        <p:spPr>
          <a:xfrm>
            <a:off x="809538" y="1473201"/>
            <a:ext cx="7688510" cy="1200329"/>
          </a:xfrm>
          <a:prstGeom prst="rect">
            <a:avLst/>
          </a:prstGeom>
          <a:noFill/>
        </p:spPr>
        <p:txBody>
          <a:bodyPr wrap="square">
            <a:spAutoFit/>
          </a:bodyPr>
          <a:lstStyle/>
          <a:p>
            <a:pPr eaLnBrk="1" hangingPunct="1">
              <a:lnSpc>
                <a:spcPct val="100000"/>
              </a:lnSpc>
              <a:spcBef>
                <a:spcPct val="0"/>
              </a:spcBef>
              <a:buFontTx/>
              <a:buNone/>
            </a:pPr>
            <a:r>
              <a:rPr lang="en-GB" altLang="en-US" b="1" dirty="0">
                <a:solidFill>
                  <a:schemeClr val="tx1"/>
                </a:solidFill>
              </a:rPr>
              <a:t>Machinery</a:t>
            </a:r>
          </a:p>
          <a:p>
            <a:pPr eaLnBrk="1" hangingPunct="1">
              <a:lnSpc>
                <a:spcPct val="100000"/>
              </a:lnSpc>
              <a:spcBef>
                <a:spcPct val="0"/>
              </a:spcBef>
              <a:buFontTx/>
              <a:buNone/>
            </a:pPr>
            <a:r>
              <a:rPr lang="en-GB" altLang="en-US" dirty="0">
                <a:solidFill>
                  <a:schemeClr val="tx1"/>
                </a:solidFill>
              </a:rPr>
              <a:t>Farmers use machinery to harvest some of their crops. The machines are big and able to harvest the grains, fruits or vegetables much quicker than by hand. </a:t>
            </a:r>
          </a:p>
        </p:txBody>
      </p:sp>
      <p:sp>
        <p:nvSpPr>
          <p:cNvPr id="17" name="Rectangle: Rounded Corners 16">
            <a:extLst>
              <a:ext uri="{FF2B5EF4-FFF2-40B4-BE49-F238E27FC236}">
                <a16:creationId xmlns:a16="http://schemas.microsoft.com/office/drawing/2014/main" id="{315DEB52-888A-495D-B066-C84D7E596AB7}"/>
              </a:ext>
            </a:extLst>
          </p:cNvPr>
          <p:cNvSpPr/>
          <p:nvPr/>
        </p:nvSpPr>
        <p:spPr>
          <a:xfrm>
            <a:off x="2524302" y="2679328"/>
            <a:ext cx="3871245" cy="854246"/>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eaLnBrk="1" hangingPunct="1">
              <a:lnSpc>
                <a:spcPct val="100000"/>
              </a:lnSpc>
              <a:spcBef>
                <a:spcPct val="0"/>
              </a:spcBef>
              <a:buFontTx/>
              <a:buNone/>
            </a:pPr>
            <a:r>
              <a:rPr lang="en-GB" altLang="en-US" dirty="0">
                <a:solidFill>
                  <a:schemeClr val="bg1"/>
                </a:solidFill>
              </a:rPr>
              <a:t>This wheat is being harvested using a combine harvester. </a:t>
            </a:r>
          </a:p>
        </p:txBody>
      </p:sp>
      <p:pic>
        <p:nvPicPr>
          <p:cNvPr id="3" name="Picture 2">
            <a:extLst>
              <a:ext uri="{FF2B5EF4-FFF2-40B4-BE49-F238E27FC236}">
                <a16:creationId xmlns:a16="http://schemas.microsoft.com/office/drawing/2014/main" id="{6CFE0D7B-1207-4164-B08D-D9BF0AFCB6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77" b="23366"/>
          <a:stretch/>
        </p:blipFill>
        <p:spPr>
          <a:xfrm>
            <a:off x="3653977" y="2504857"/>
            <a:ext cx="4908909" cy="2496676"/>
          </a:xfrm>
          <a:prstGeom prst="rect">
            <a:avLst/>
          </a:prstGeom>
        </p:spPr>
      </p:pic>
      <p:pic>
        <p:nvPicPr>
          <p:cNvPr id="8" name="Picture 7">
            <a:extLst>
              <a:ext uri="{FF2B5EF4-FFF2-40B4-BE49-F238E27FC236}">
                <a16:creationId xmlns:a16="http://schemas.microsoft.com/office/drawing/2014/main" id="{0FDBED4A-B0E7-4170-9AB2-083290671D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620" r="18674"/>
          <a:stretch/>
        </p:blipFill>
        <p:spPr>
          <a:xfrm>
            <a:off x="581114" y="3493333"/>
            <a:ext cx="2315910" cy="2183593"/>
          </a:xfrm>
          <a:prstGeom prst="ellipse">
            <a:avLst/>
          </a:prstGeom>
          <a:ln w="57150">
            <a:solidFill>
              <a:srgbClr val="11743A"/>
            </a:solidFill>
          </a:ln>
        </p:spPr>
      </p:pic>
      <p:sp>
        <p:nvSpPr>
          <p:cNvPr id="18" name="Rectangle: Rounded Corners 17">
            <a:extLst>
              <a:ext uri="{FF2B5EF4-FFF2-40B4-BE49-F238E27FC236}">
                <a16:creationId xmlns:a16="http://schemas.microsoft.com/office/drawing/2014/main" id="{0994358D-06D7-4D89-A748-366B92E29315}"/>
              </a:ext>
            </a:extLst>
          </p:cNvPr>
          <p:cNvSpPr/>
          <p:nvPr/>
        </p:nvSpPr>
        <p:spPr>
          <a:xfrm>
            <a:off x="620220" y="5249803"/>
            <a:ext cx="3238151" cy="854246"/>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lnSpc>
                <a:spcPct val="100000"/>
              </a:lnSpc>
              <a:spcBef>
                <a:spcPct val="0"/>
              </a:spcBef>
              <a:buFontTx/>
              <a:buNone/>
            </a:pPr>
            <a:r>
              <a:rPr lang="en-GB" altLang="en-US" dirty="0">
                <a:solidFill>
                  <a:schemeClr val="bg1"/>
                </a:solidFill>
              </a:rPr>
              <a:t>This machine is carefully harvesting grapes.</a:t>
            </a:r>
          </a:p>
        </p:txBody>
      </p:sp>
      <p:pic>
        <p:nvPicPr>
          <p:cNvPr id="15" name="Picture 14">
            <a:extLst>
              <a:ext uri="{FF2B5EF4-FFF2-40B4-BE49-F238E27FC236}">
                <a16:creationId xmlns:a16="http://schemas.microsoft.com/office/drawing/2014/main" id="{3725FDB2-6501-4A10-B0A7-A755C4E4BC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602953">
            <a:off x="2558709" y="4454297"/>
            <a:ext cx="928414" cy="1044209"/>
          </a:xfrm>
          <a:prstGeom prst="rect">
            <a:avLst/>
          </a:prstGeom>
        </p:spPr>
      </p:pic>
    </p:spTree>
    <p:extLst>
      <p:ext uri="{BB962C8B-B14F-4D97-AF65-F5344CB8AC3E}">
        <p14:creationId xmlns:p14="http://schemas.microsoft.com/office/powerpoint/2010/main" val="427685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15"/>
                                        </p:tgtEl>
                                        <p:attrNameLst>
                                          <p:attrName>r</p:attrName>
                                        </p:attrNameLst>
                                      </p:cBhvr>
                                    </p:animRot>
                                    <p:animRot by="-240000">
                                      <p:cBhvr>
                                        <p:cTn id="31" dur="200" fill="hold">
                                          <p:stCondLst>
                                            <p:cond delay="200"/>
                                          </p:stCondLst>
                                        </p:cTn>
                                        <p:tgtEl>
                                          <p:spTgt spid="15"/>
                                        </p:tgtEl>
                                        <p:attrNameLst>
                                          <p:attrName>r</p:attrName>
                                        </p:attrNameLst>
                                      </p:cBhvr>
                                    </p:animRot>
                                    <p:animRot by="240000">
                                      <p:cBhvr>
                                        <p:cTn id="32" dur="200" fill="hold">
                                          <p:stCondLst>
                                            <p:cond delay="400"/>
                                          </p:stCondLst>
                                        </p:cTn>
                                        <p:tgtEl>
                                          <p:spTgt spid="15"/>
                                        </p:tgtEl>
                                        <p:attrNameLst>
                                          <p:attrName>r</p:attrName>
                                        </p:attrNameLst>
                                      </p:cBhvr>
                                    </p:animRot>
                                    <p:animRot by="-240000">
                                      <p:cBhvr>
                                        <p:cTn id="33" dur="200" fill="hold">
                                          <p:stCondLst>
                                            <p:cond delay="600"/>
                                          </p:stCondLst>
                                        </p:cTn>
                                        <p:tgtEl>
                                          <p:spTgt spid="15"/>
                                        </p:tgtEl>
                                        <p:attrNameLst>
                                          <p:attrName>r</p:attrName>
                                        </p:attrNameLst>
                                      </p:cBhvr>
                                    </p:animRot>
                                    <p:animRot by="120000">
                                      <p:cBhvr>
                                        <p:cTn id="34"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755B-2096-4D8D-834C-68EE2147F2F7}"/>
              </a:ext>
            </a:extLst>
          </p:cNvPr>
          <p:cNvSpPr>
            <a:spLocks noGrp="1"/>
          </p:cNvSpPr>
          <p:nvPr>
            <p:ph type="title"/>
          </p:nvPr>
        </p:nvSpPr>
        <p:spPr/>
        <p:txBody>
          <a:bodyPr/>
          <a:lstStyle/>
          <a:p>
            <a:r>
              <a:rPr lang="en-GB" sz="4000" dirty="0">
                <a:latin typeface="+mn-lt"/>
              </a:rPr>
              <a:t>How Do We Harvest Our Food?</a:t>
            </a:r>
            <a:endParaRPr lang="en-AU" dirty="0"/>
          </a:p>
        </p:txBody>
      </p:sp>
      <p:sp>
        <p:nvSpPr>
          <p:cNvPr id="4" name="TextBox 3">
            <a:extLst>
              <a:ext uri="{FF2B5EF4-FFF2-40B4-BE49-F238E27FC236}">
                <a16:creationId xmlns:a16="http://schemas.microsoft.com/office/drawing/2014/main" id="{D74B561D-8DAF-4816-B137-C9E2952A2F8B}"/>
              </a:ext>
            </a:extLst>
          </p:cNvPr>
          <p:cNvSpPr txBox="1"/>
          <p:nvPr/>
        </p:nvSpPr>
        <p:spPr>
          <a:xfrm>
            <a:off x="978493" y="1473201"/>
            <a:ext cx="5858142" cy="1200329"/>
          </a:xfrm>
          <a:prstGeom prst="rect">
            <a:avLst/>
          </a:prstGeom>
          <a:noFill/>
        </p:spPr>
        <p:txBody>
          <a:bodyPr wrap="square">
            <a:spAutoFit/>
          </a:bodyPr>
          <a:lstStyle/>
          <a:p>
            <a:pPr eaLnBrk="1" hangingPunct="1">
              <a:lnSpc>
                <a:spcPct val="100000"/>
              </a:lnSpc>
              <a:spcBef>
                <a:spcPct val="0"/>
              </a:spcBef>
              <a:buFontTx/>
              <a:buNone/>
            </a:pPr>
            <a:r>
              <a:rPr lang="en-GB" altLang="en-US" b="1" dirty="0">
                <a:solidFill>
                  <a:schemeClr val="tx1"/>
                </a:solidFill>
              </a:rPr>
              <a:t>By Hand</a:t>
            </a:r>
          </a:p>
          <a:p>
            <a:pPr eaLnBrk="1" hangingPunct="1">
              <a:lnSpc>
                <a:spcPct val="100000"/>
              </a:lnSpc>
              <a:spcBef>
                <a:spcPct val="0"/>
              </a:spcBef>
              <a:buFontTx/>
              <a:buNone/>
            </a:pPr>
            <a:r>
              <a:rPr lang="en-GB" altLang="en-US" dirty="0">
                <a:solidFill>
                  <a:schemeClr val="tx1"/>
                </a:solidFill>
              </a:rPr>
              <a:t>Some fruits and vegetables are too delicate to be harvested by a machine. They need to be carefully picked and stored so that they don’t get damaged. </a:t>
            </a:r>
          </a:p>
        </p:txBody>
      </p:sp>
      <p:pic>
        <p:nvPicPr>
          <p:cNvPr id="5" name="Picture 4">
            <a:extLst>
              <a:ext uri="{FF2B5EF4-FFF2-40B4-BE49-F238E27FC236}">
                <a16:creationId xmlns:a16="http://schemas.microsoft.com/office/drawing/2014/main" id="{E6EDD9F3-F871-4F4D-B9EC-23D94103AF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82" t="20016" r="12390" b="14610"/>
          <a:stretch/>
        </p:blipFill>
        <p:spPr>
          <a:xfrm rot="1447967">
            <a:off x="3471736" y="3667836"/>
            <a:ext cx="2368550" cy="2400300"/>
          </a:xfrm>
          <a:prstGeom prst="ellipse">
            <a:avLst/>
          </a:prstGeom>
        </p:spPr>
      </p:pic>
      <p:sp>
        <p:nvSpPr>
          <p:cNvPr id="6" name="Oval 5">
            <a:extLst>
              <a:ext uri="{FF2B5EF4-FFF2-40B4-BE49-F238E27FC236}">
                <a16:creationId xmlns:a16="http://schemas.microsoft.com/office/drawing/2014/main" id="{EC9BC0C4-578D-4C1F-B177-C5A9C28E23BD}"/>
              </a:ext>
            </a:extLst>
          </p:cNvPr>
          <p:cNvSpPr>
            <a:spLocks noChangeAspect="1"/>
          </p:cNvSpPr>
          <p:nvPr/>
        </p:nvSpPr>
        <p:spPr>
          <a:xfrm>
            <a:off x="3457449" y="3667836"/>
            <a:ext cx="2386012" cy="2387600"/>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Vanilla</a:t>
            </a:r>
          </a:p>
        </p:txBody>
      </p:sp>
      <p:pic>
        <p:nvPicPr>
          <p:cNvPr id="7" name="Picture 4">
            <a:extLst>
              <a:ext uri="{FF2B5EF4-FFF2-40B4-BE49-F238E27FC236}">
                <a16:creationId xmlns:a16="http://schemas.microsoft.com/office/drawing/2014/main" id="{61FF3228-501F-41A1-9731-7B381FC620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0016" r="10016"/>
          <a:stretch/>
        </p:blipFill>
        <p:spPr bwMode="auto">
          <a:xfrm>
            <a:off x="6133343" y="2997478"/>
            <a:ext cx="2386859" cy="2386859"/>
          </a:xfrm>
          <a:prstGeom prst="ellipse">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6EA1A55F-CDE7-47C1-B519-B72083F9E17D}"/>
              </a:ext>
            </a:extLst>
          </p:cNvPr>
          <p:cNvSpPr>
            <a:spLocks noChangeAspect="1"/>
          </p:cNvSpPr>
          <p:nvPr/>
        </p:nvSpPr>
        <p:spPr>
          <a:xfrm>
            <a:off x="6134100" y="2996537"/>
            <a:ext cx="2386012" cy="2387600"/>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Blueberries</a:t>
            </a:r>
          </a:p>
          <a:p>
            <a:pPr algn="ctr" eaLnBrk="1" fontAlgn="auto" hangingPunct="1">
              <a:spcBef>
                <a:spcPts val="0"/>
              </a:spcBef>
              <a:spcAft>
                <a:spcPts val="0"/>
              </a:spcAft>
              <a:defRPr/>
            </a:pPr>
            <a:endParaRPr lang="en-GB" dirty="0">
              <a:solidFill>
                <a:schemeClr val="tx1"/>
              </a:solidFill>
            </a:endParaRPr>
          </a:p>
        </p:txBody>
      </p:sp>
      <p:pic>
        <p:nvPicPr>
          <p:cNvPr id="9" name="Picture 2">
            <a:extLst>
              <a:ext uri="{FF2B5EF4-FFF2-40B4-BE49-F238E27FC236}">
                <a16:creationId xmlns:a16="http://schemas.microsoft.com/office/drawing/2014/main" id="{3CE1BE70-DF4E-4248-BC56-5D6AEDAAEBF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537" r="3823"/>
          <a:stretch/>
        </p:blipFill>
        <p:spPr bwMode="auto">
          <a:xfrm>
            <a:off x="781940" y="2997277"/>
            <a:ext cx="2386860" cy="2386860"/>
          </a:xfrm>
          <a:prstGeom prst="ellipse">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1B6449A5-C18A-415F-BB92-B884E8D59E39}"/>
              </a:ext>
            </a:extLst>
          </p:cNvPr>
          <p:cNvSpPr>
            <a:spLocks noChangeAspect="1"/>
          </p:cNvSpPr>
          <p:nvPr/>
        </p:nvSpPr>
        <p:spPr>
          <a:xfrm>
            <a:off x="782311" y="2999217"/>
            <a:ext cx="2386012" cy="2387600"/>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Strawberries</a:t>
            </a:r>
          </a:p>
          <a:p>
            <a:pPr algn="ctr" eaLnBrk="1" fontAlgn="auto" hangingPunct="1">
              <a:spcBef>
                <a:spcPts val="0"/>
              </a:spcBef>
              <a:spcAft>
                <a:spcPts val="0"/>
              </a:spcAft>
              <a:defRPr/>
            </a:pPr>
            <a:endParaRPr lang="en-GB" b="1" dirty="0">
              <a:solidFill>
                <a:schemeClr val="tx1"/>
              </a:solidFill>
            </a:endParaRPr>
          </a:p>
        </p:txBody>
      </p:sp>
      <p:pic>
        <p:nvPicPr>
          <p:cNvPr id="20" name="Picture 19">
            <a:extLst>
              <a:ext uri="{FF2B5EF4-FFF2-40B4-BE49-F238E27FC236}">
                <a16:creationId xmlns:a16="http://schemas.microsoft.com/office/drawing/2014/main" id="{D7669BAC-A226-4525-89D6-11BC91F5ED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7466" y="1487393"/>
            <a:ext cx="1726250" cy="1287132"/>
          </a:xfrm>
          <a:prstGeom prst="rect">
            <a:avLst/>
          </a:prstGeom>
        </p:spPr>
      </p:pic>
    </p:spTree>
    <p:extLst>
      <p:ext uri="{BB962C8B-B14F-4D97-AF65-F5344CB8AC3E}">
        <p14:creationId xmlns:p14="http://schemas.microsoft.com/office/powerpoint/2010/main" val="19376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4FC9-A766-450E-98FC-CF99B21010B9}"/>
              </a:ext>
            </a:extLst>
          </p:cNvPr>
          <p:cNvSpPr>
            <a:spLocks noGrp="1"/>
          </p:cNvSpPr>
          <p:nvPr>
            <p:ph type="title"/>
          </p:nvPr>
        </p:nvSpPr>
        <p:spPr>
          <a:xfrm>
            <a:off x="457198" y="461803"/>
            <a:ext cx="8220075" cy="994306"/>
          </a:xfrm>
        </p:spPr>
        <p:txBody>
          <a:bodyPr/>
          <a:lstStyle/>
          <a:p>
            <a:pPr algn="ctr"/>
            <a:r>
              <a:rPr lang="en-GB" sz="3600" dirty="0"/>
              <a:t>How Will These Foods Be Harvested?</a:t>
            </a:r>
            <a:endParaRPr lang="en-AU" sz="3600" dirty="0"/>
          </a:p>
        </p:txBody>
      </p:sp>
      <p:pic>
        <p:nvPicPr>
          <p:cNvPr id="3" name="Picture 2">
            <a:extLst>
              <a:ext uri="{FF2B5EF4-FFF2-40B4-BE49-F238E27FC236}">
                <a16:creationId xmlns:a16="http://schemas.microsoft.com/office/drawing/2014/main" id="{4C585AAE-2C63-4098-9282-5B871B3802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95" t="9222" r="26495" b="20207"/>
          <a:stretch/>
        </p:blipFill>
        <p:spPr>
          <a:xfrm>
            <a:off x="3526059" y="3846199"/>
            <a:ext cx="2031075" cy="2031075"/>
          </a:xfrm>
          <a:prstGeom prst="ellipse">
            <a:avLst/>
          </a:prstGeom>
        </p:spPr>
      </p:pic>
      <p:pic>
        <p:nvPicPr>
          <p:cNvPr id="4" name="Picture 2" descr="Woman, Harvesting, Tea, Person, Working, Food">
            <a:extLst>
              <a:ext uri="{FF2B5EF4-FFF2-40B4-BE49-F238E27FC236}">
                <a16:creationId xmlns:a16="http://schemas.microsoft.com/office/drawing/2014/main" id="{F4FE984A-753B-4374-928E-B5BA3B3EBCC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912" t="1211" r="5290" b="-1"/>
          <a:stretch/>
        </p:blipFill>
        <p:spPr bwMode="auto">
          <a:xfrm>
            <a:off x="1057180" y="1549696"/>
            <a:ext cx="2031075" cy="2023452"/>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8" descr="Cauliflower, Vegetables, Food, Vitamins">
            <a:extLst>
              <a:ext uri="{FF2B5EF4-FFF2-40B4-BE49-F238E27FC236}">
                <a16:creationId xmlns:a16="http://schemas.microsoft.com/office/drawing/2014/main" id="{9BB96D78-719D-4D7E-A871-4B69DC1A960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98" r="18973"/>
          <a:stretch/>
        </p:blipFill>
        <p:spPr bwMode="auto">
          <a:xfrm>
            <a:off x="3526059" y="1542070"/>
            <a:ext cx="2031075" cy="2031078"/>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4" descr="Apple, Tree, Fruit, Food, Branch With Apples, Apples">
            <a:extLst>
              <a:ext uri="{FF2B5EF4-FFF2-40B4-BE49-F238E27FC236}">
                <a16:creationId xmlns:a16="http://schemas.microsoft.com/office/drawing/2014/main" id="{97826155-5DF5-46E5-8B00-1EE698D715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926" b="8685"/>
          <a:stretch/>
        </p:blipFill>
        <p:spPr bwMode="auto">
          <a:xfrm>
            <a:off x="5994938" y="1542070"/>
            <a:ext cx="2031077" cy="2031078"/>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6" descr="Potatoes, Vegetable, Tubers, Tuber, Beige, Young">
            <a:extLst>
              <a:ext uri="{FF2B5EF4-FFF2-40B4-BE49-F238E27FC236}">
                <a16:creationId xmlns:a16="http://schemas.microsoft.com/office/drawing/2014/main" id="{D08C6D20-F967-45AF-BF2F-5970141B907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0" r="33442"/>
          <a:stretch/>
        </p:blipFill>
        <p:spPr bwMode="auto">
          <a:xfrm>
            <a:off x="1057178" y="3846199"/>
            <a:ext cx="2031075" cy="2031075"/>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10" descr="Corn On The Cob, Sweetcorn, Cob, Corn, Yellow, Food">
            <a:extLst>
              <a:ext uri="{FF2B5EF4-FFF2-40B4-BE49-F238E27FC236}">
                <a16:creationId xmlns:a16="http://schemas.microsoft.com/office/drawing/2014/main" id="{B5E6C88E-0BFA-4367-9CA6-E0C1DF86852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191" r="10142"/>
          <a:stretch/>
        </p:blipFill>
        <p:spPr bwMode="auto">
          <a:xfrm>
            <a:off x="5994938" y="3846199"/>
            <a:ext cx="2031077" cy="2031076"/>
          </a:xfrm>
          <a:prstGeom prst="ellipse">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02C1EAB5-3367-42DF-905D-E819DAE3A7CF}"/>
              </a:ext>
            </a:extLst>
          </p:cNvPr>
          <p:cNvSpPr>
            <a:spLocks noChangeAspect="1"/>
          </p:cNvSpPr>
          <p:nvPr/>
        </p:nvSpPr>
        <p:spPr>
          <a:xfrm>
            <a:off x="1057038" y="1541759"/>
            <a:ext cx="2032000" cy="2032000"/>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Tea</a:t>
            </a:r>
          </a:p>
          <a:p>
            <a:pPr algn="ctr" eaLnBrk="1" fontAlgn="auto" hangingPunct="1">
              <a:spcBef>
                <a:spcPts val="0"/>
              </a:spcBef>
              <a:spcAft>
                <a:spcPts val="0"/>
              </a:spcAft>
              <a:defRPr/>
            </a:pPr>
            <a:endParaRPr lang="en-GB" b="1" dirty="0">
              <a:solidFill>
                <a:schemeClr val="bg1"/>
              </a:solidFill>
            </a:endParaRPr>
          </a:p>
          <a:p>
            <a:pPr algn="ctr" eaLnBrk="1" fontAlgn="auto" hangingPunct="1">
              <a:spcBef>
                <a:spcPts val="0"/>
              </a:spcBef>
              <a:spcAft>
                <a:spcPts val="0"/>
              </a:spcAft>
              <a:defRPr/>
            </a:pPr>
            <a:r>
              <a:rPr lang="en-GB" b="1" dirty="0">
                <a:solidFill>
                  <a:schemeClr val="bg1"/>
                </a:solidFill>
              </a:rPr>
              <a:t>by hand</a:t>
            </a:r>
            <a:endParaRPr lang="en-GB" b="1" dirty="0">
              <a:solidFill>
                <a:schemeClr val="tx1"/>
              </a:solidFill>
            </a:endParaRPr>
          </a:p>
        </p:txBody>
      </p:sp>
      <p:sp>
        <p:nvSpPr>
          <p:cNvPr id="10" name="Oval 9">
            <a:extLst>
              <a:ext uri="{FF2B5EF4-FFF2-40B4-BE49-F238E27FC236}">
                <a16:creationId xmlns:a16="http://schemas.microsoft.com/office/drawing/2014/main" id="{64325422-DE60-4C96-B746-89F973FAAF85}"/>
              </a:ext>
            </a:extLst>
          </p:cNvPr>
          <p:cNvSpPr>
            <a:spLocks noChangeAspect="1"/>
          </p:cNvSpPr>
          <p:nvPr/>
        </p:nvSpPr>
        <p:spPr>
          <a:xfrm>
            <a:off x="3525601" y="1541759"/>
            <a:ext cx="2032000" cy="2032000"/>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Cauliflower</a:t>
            </a:r>
          </a:p>
          <a:p>
            <a:pPr algn="ctr" eaLnBrk="1" fontAlgn="auto" hangingPunct="1">
              <a:spcBef>
                <a:spcPts val="0"/>
              </a:spcBef>
              <a:spcAft>
                <a:spcPts val="0"/>
              </a:spcAft>
              <a:defRPr/>
            </a:pPr>
            <a:endParaRPr lang="en-GB" b="1" dirty="0">
              <a:solidFill>
                <a:schemeClr val="bg1"/>
              </a:solidFill>
            </a:endParaRPr>
          </a:p>
          <a:p>
            <a:pPr algn="ctr" eaLnBrk="1" fontAlgn="auto" hangingPunct="1">
              <a:spcBef>
                <a:spcPts val="0"/>
              </a:spcBef>
              <a:spcAft>
                <a:spcPts val="0"/>
              </a:spcAft>
              <a:defRPr/>
            </a:pPr>
            <a:r>
              <a:rPr lang="en-GB" b="1" dirty="0">
                <a:solidFill>
                  <a:schemeClr val="bg1"/>
                </a:solidFill>
              </a:rPr>
              <a:t>by machine</a:t>
            </a:r>
            <a:endParaRPr lang="en-GB" b="1" dirty="0">
              <a:solidFill>
                <a:schemeClr val="tx1"/>
              </a:solidFill>
            </a:endParaRPr>
          </a:p>
        </p:txBody>
      </p:sp>
      <p:sp>
        <p:nvSpPr>
          <p:cNvPr id="11" name="Oval 10">
            <a:extLst>
              <a:ext uri="{FF2B5EF4-FFF2-40B4-BE49-F238E27FC236}">
                <a16:creationId xmlns:a16="http://schemas.microsoft.com/office/drawing/2014/main" id="{0286ABDC-E31F-41D3-A3E3-6C3B648A6983}"/>
              </a:ext>
            </a:extLst>
          </p:cNvPr>
          <p:cNvSpPr>
            <a:spLocks noChangeAspect="1"/>
          </p:cNvSpPr>
          <p:nvPr/>
        </p:nvSpPr>
        <p:spPr>
          <a:xfrm>
            <a:off x="5994163" y="1541759"/>
            <a:ext cx="2032000" cy="2032000"/>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Apple</a:t>
            </a:r>
          </a:p>
          <a:p>
            <a:pPr algn="ctr" eaLnBrk="1" fontAlgn="auto" hangingPunct="1">
              <a:spcBef>
                <a:spcPts val="0"/>
              </a:spcBef>
              <a:spcAft>
                <a:spcPts val="0"/>
              </a:spcAft>
              <a:defRPr/>
            </a:pPr>
            <a:endParaRPr lang="en-GB" b="1" dirty="0">
              <a:solidFill>
                <a:schemeClr val="bg1"/>
              </a:solidFill>
            </a:endParaRPr>
          </a:p>
          <a:p>
            <a:pPr algn="ctr" eaLnBrk="1" fontAlgn="auto" hangingPunct="1">
              <a:spcBef>
                <a:spcPts val="0"/>
              </a:spcBef>
              <a:spcAft>
                <a:spcPts val="0"/>
              </a:spcAft>
              <a:defRPr/>
            </a:pPr>
            <a:r>
              <a:rPr lang="en-GB" b="1" dirty="0">
                <a:solidFill>
                  <a:schemeClr val="bg1"/>
                </a:solidFill>
              </a:rPr>
              <a:t>by machine</a:t>
            </a:r>
            <a:endParaRPr lang="en-GB" b="1" dirty="0">
              <a:solidFill>
                <a:schemeClr val="tx1"/>
              </a:solidFill>
            </a:endParaRPr>
          </a:p>
        </p:txBody>
      </p:sp>
      <p:sp>
        <p:nvSpPr>
          <p:cNvPr id="12" name="Oval 11">
            <a:extLst>
              <a:ext uri="{FF2B5EF4-FFF2-40B4-BE49-F238E27FC236}">
                <a16:creationId xmlns:a16="http://schemas.microsoft.com/office/drawing/2014/main" id="{736BEDF0-2E1F-4571-80BF-65A19BE749E7}"/>
              </a:ext>
            </a:extLst>
          </p:cNvPr>
          <p:cNvSpPr>
            <a:spLocks noChangeAspect="1"/>
          </p:cNvSpPr>
          <p:nvPr/>
        </p:nvSpPr>
        <p:spPr>
          <a:xfrm>
            <a:off x="1057038" y="3846809"/>
            <a:ext cx="2032000" cy="2030412"/>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Potatoes</a:t>
            </a:r>
          </a:p>
          <a:p>
            <a:pPr algn="ctr" eaLnBrk="1" fontAlgn="auto" hangingPunct="1">
              <a:spcBef>
                <a:spcPts val="0"/>
              </a:spcBef>
              <a:spcAft>
                <a:spcPts val="0"/>
              </a:spcAft>
              <a:defRPr/>
            </a:pPr>
            <a:endParaRPr lang="en-GB" b="1" dirty="0">
              <a:solidFill>
                <a:schemeClr val="bg1"/>
              </a:solidFill>
            </a:endParaRPr>
          </a:p>
          <a:p>
            <a:pPr algn="ctr" eaLnBrk="1" fontAlgn="auto" hangingPunct="1">
              <a:spcBef>
                <a:spcPts val="0"/>
              </a:spcBef>
              <a:spcAft>
                <a:spcPts val="0"/>
              </a:spcAft>
              <a:defRPr/>
            </a:pPr>
            <a:r>
              <a:rPr lang="en-GB" b="1" dirty="0">
                <a:solidFill>
                  <a:schemeClr val="bg1"/>
                </a:solidFill>
              </a:rPr>
              <a:t>by machine</a:t>
            </a:r>
            <a:endParaRPr lang="en-GB" b="1" dirty="0">
              <a:solidFill>
                <a:schemeClr val="tx1"/>
              </a:solidFill>
            </a:endParaRPr>
          </a:p>
        </p:txBody>
      </p:sp>
      <p:sp>
        <p:nvSpPr>
          <p:cNvPr id="13" name="Oval 12">
            <a:extLst>
              <a:ext uri="{FF2B5EF4-FFF2-40B4-BE49-F238E27FC236}">
                <a16:creationId xmlns:a16="http://schemas.microsoft.com/office/drawing/2014/main" id="{C0F1A558-7731-4D6F-8FD0-87A8F367DE1F}"/>
              </a:ext>
            </a:extLst>
          </p:cNvPr>
          <p:cNvSpPr>
            <a:spLocks noChangeAspect="1"/>
          </p:cNvSpPr>
          <p:nvPr/>
        </p:nvSpPr>
        <p:spPr>
          <a:xfrm>
            <a:off x="3525601" y="3846809"/>
            <a:ext cx="2032000" cy="2030412"/>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Cocoa</a:t>
            </a:r>
          </a:p>
          <a:p>
            <a:pPr algn="ctr" eaLnBrk="1" fontAlgn="auto" hangingPunct="1">
              <a:spcBef>
                <a:spcPts val="0"/>
              </a:spcBef>
              <a:spcAft>
                <a:spcPts val="0"/>
              </a:spcAft>
              <a:defRPr/>
            </a:pPr>
            <a:endParaRPr lang="en-GB" b="1" dirty="0">
              <a:solidFill>
                <a:schemeClr val="bg1"/>
              </a:solidFill>
            </a:endParaRPr>
          </a:p>
          <a:p>
            <a:pPr algn="ctr" eaLnBrk="1" fontAlgn="auto" hangingPunct="1">
              <a:spcBef>
                <a:spcPts val="0"/>
              </a:spcBef>
              <a:spcAft>
                <a:spcPts val="0"/>
              </a:spcAft>
              <a:defRPr/>
            </a:pPr>
            <a:r>
              <a:rPr lang="en-GB" b="1" dirty="0">
                <a:solidFill>
                  <a:schemeClr val="bg1"/>
                </a:solidFill>
              </a:rPr>
              <a:t>by hand</a:t>
            </a:r>
            <a:endParaRPr lang="en-GB" b="1" dirty="0">
              <a:solidFill>
                <a:schemeClr val="tx1"/>
              </a:solidFill>
            </a:endParaRPr>
          </a:p>
        </p:txBody>
      </p:sp>
      <p:sp>
        <p:nvSpPr>
          <p:cNvPr id="14" name="Oval 13">
            <a:extLst>
              <a:ext uri="{FF2B5EF4-FFF2-40B4-BE49-F238E27FC236}">
                <a16:creationId xmlns:a16="http://schemas.microsoft.com/office/drawing/2014/main" id="{0FDE5A9E-4CB6-4A85-8647-1E148E5B8BFC}"/>
              </a:ext>
            </a:extLst>
          </p:cNvPr>
          <p:cNvSpPr>
            <a:spLocks noChangeAspect="1"/>
          </p:cNvSpPr>
          <p:nvPr/>
        </p:nvSpPr>
        <p:spPr>
          <a:xfrm>
            <a:off x="5994163" y="3846809"/>
            <a:ext cx="2032000" cy="2030412"/>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Corn</a:t>
            </a:r>
          </a:p>
          <a:p>
            <a:pPr algn="ctr" eaLnBrk="1" fontAlgn="auto" hangingPunct="1">
              <a:spcBef>
                <a:spcPts val="0"/>
              </a:spcBef>
              <a:spcAft>
                <a:spcPts val="0"/>
              </a:spcAft>
              <a:defRPr/>
            </a:pPr>
            <a:endParaRPr lang="en-GB" b="1" dirty="0">
              <a:solidFill>
                <a:schemeClr val="bg1"/>
              </a:solidFill>
            </a:endParaRPr>
          </a:p>
          <a:p>
            <a:pPr algn="ctr" eaLnBrk="1" fontAlgn="auto" hangingPunct="1">
              <a:spcBef>
                <a:spcPts val="0"/>
              </a:spcBef>
              <a:spcAft>
                <a:spcPts val="0"/>
              </a:spcAft>
              <a:defRPr/>
            </a:pPr>
            <a:r>
              <a:rPr lang="en-GB" b="1" dirty="0">
                <a:solidFill>
                  <a:schemeClr val="bg1"/>
                </a:solidFill>
              </a:rPr>
              <a:t>by machine</a:t>
            </a:r>
            <a:endParaRPr lang="en-GB" b="1" dirty="0">
              <a:solidFill>
                <a:schemeClr val="tx1"/>
              </a:solidFill>
            </a:endParaRPr>
          </a:p>
        </p:txBody>
      </p:sp>
    </p:spTree>
    <p:extLst>
      <p:ext uri="{BB962C8B-B14F-4D97-AF65-F5344CB8AC3E}">
        <p14:creationId xmlns:p14="http://schemas.microsoft.com/office/powerpoint/2010/main" val="411619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167</TotalTime>
  <Words>475</Words>
  <Application>Microsoft Office PowerPoint</Application>
  <PresentationFormat>On-screen Show (4:3)</PresentationFormat>
  <Paragraphs>53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Twinkl</vt:lpstr>
      <vt:lpstr>Calibri</vt:lpstr>
      <vt:lpstr>Arial</vt:lpstr>
      <vt:lpstr>Office Theme</vt:lpstr>
      <vt:lpstr>PowerPoint Presentation</vt:lpstr>
      <vt:lpstr>What is Harvest Festival?</vt:lpstr>
      <vt:lpstr>Harvest in the Past</vt:lpstr>
      <vt:lpstr>Why is Harvest Celebrated?</vt:lpstr>
      <vt:lpstr>When is Harvest Festival?</vt:lpstr>
      <vt:lpstr>How Do We Harvest Our Food?</vt:lpstr>
      <vt:lpstr>How Do We Harvest Our Food?</vt:lpstr>
      <vt:lpstr>How Do We Harvest Our Food?</vt:lpstr>
      <vt:lpstr>How Will These Foods Be Harvested?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Twinkl A5</cp:lastModifiedBy>
  <cp:revision>16</cp:revision>
  <dcterms:created xsi:type="dcterms:W3CDTF">2020-09-30T02:23:01Z</dcterms:created>
  <dcterms:modified xsi:type="dcterms:W3CDTF">2020-09-30T05:10:09Z</dcterms:modified>
</cp:coreProperties>
</file>